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Montserrat SemiBold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Ligh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h+S7fnNDttA+rU8VZXiAoZtxM+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Light-bold.fntdata"/><Relationship Id="rId25" Type="http://schemas.openxmlformats.org/officeDocument/2006/relationships/font" Target="fonts/MontserratLight-regular.fntdata"/><Relationship Id="rId28" Type="http://schemas.openxmlformats.org/officeDocument/2006/relationships/font" Target="fonts/MontserratLight-boldItalic.fntdata"/><Relationship Id="rId27" Type="http://schemas.openxmlformats.org/officeDocument/2006/relationships/font" Target="fonts/Montserrat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SemiBold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SemiBold-italic.fntdata"/><Relationship Id="rId14" Type="http://schemas.openxmlformats.org/officeDocument/2006/relationships/font" Target="fonts/MontserratSemiBold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MontserratSemiBold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384216f36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384216f36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9384216f36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5ea7a8ee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0" name="Google Shape;180;g95ea7a8ee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5ea7a8ee3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7" name="Google Shape;187;g95ea7a8ee3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5ea7a8ee3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5ea7a8ee3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95ea7a8ee3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5ea7a8ee3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5ea7a8ee3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95ea7a8ee3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384216f3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g9384216f3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0" Type="http://schemas.openxmlformats.org/officeDocument/2006/relationships/image" Target="../media/image19.jpg"/><Relationship Id="rId9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jpg"/><Relationship Id="rId4" Type="http://schemas.openxmlformats.org/officeDocument/2006/relationships/image" Target="../media/image2.jpg"/><Relationship Id="rId10" Type="http://schemas.openxmlformats.org/officeDocument/2006/relationships/image" Target="../media/image8.jp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874713" y="1449387"/>
            <a:ext cx="10442575" cy="2060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6000"/>
              <a:buFont typeface="Montserrat ExtraBold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2400"/>
              <a:buNone/>
              <a:defRPr b="0" i="0" sz="2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8863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4038600" y="63111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572100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874713" y="295594"/>
            <a:ext cx="10442575" cy="886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874713" y="63087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1" type="ftr"/>
          </p:nvPr>
        </p:nvSpPr>
        <p:spPr>
          <a:xfrm>
            <a:off x="4038600" y="63111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2" type="sldNum"/>
          </p:nvPr>
        </p:nvSpPr>
        <p:spPr>
          <a:xfrm>
            <a:off x="85817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1583961" y="4925453"/>
            <a:ext cx="9024078" cy="750418"/>
          </a:xfrm>
          <a:prstGeom prst="roundRect">
            <a:avLst>
              <a:gd fmla="val 50000" name="adj"/>
            </a:avLst>
          </a:prstGeom>
          <a:solidFill>
            <a:srgbClr val="ACC278">
              <a:alpha val="4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873124" y="1461420"/>
            <a:ext cx="10442575" cy="252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2000"/>
              <a:buFont typeface="Arial"/>
              <a:buChar char="•"/>
              <a:defRPr b="0" i="0" sz="20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2" type="body"/>
          </p:nvPr>
        </p:nvSpPr>
        <p:spPr>
          <a:xfrm>
            <a:off x="4125903" y="5164767"/>
            <a:ext cx="3940193" cy="271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 b="1" i="0"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owdy_Logos_Icons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idx="10" type="dt"/>
          </p:nvPr>
        </p:nvSpPr>
        <p:spPr>
          <a:xfrm>
            <a:off x="8863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1" type="ftr"/>
          </p:nvPr>
        </p:nvSpPr>
        <p:spPr>
          <a:xfrm>
            <a:off x="4038600" y="63111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85817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6011227" y="444231"/>
            <a:ext cx="19896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rgbClr val="334D5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Our 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4"/>
          <p:cNvSpPr/>
          <p:nvPr/>
        </p:nvSpPr>
        <p:spPr>
          <a:xfrm>
            <a:off x="887410" y="5062123"/>
            <a:ext cx="1491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rgbClr val="334D5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More Icons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24"/>
          <p:cNvGrpSpPr/>
          <p:nvPr/>
        </p:nvGrpSpPr>
        <p:grpSpPr>
          <a:xfrm>
            <a:off x="6468650" y="3693093"/>
            <a:ext cx="1730845" cy="2634992"/>
            <a:chOff x="617926" y="2501333"/>
            <a:chExt cx="1730845" cy="2634992"/>
          </a:xfrm>
        </p:grpSpPr>
        <p:pic>
          <p:nvPicPr>
            <p:cNvPr id="125" name="Google Shape;125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7926" y="2501333"/>
              <a:ext cx="1730845" cy="2634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&#10;&#10;Description automatically generated" id="126" name="Google Shape;126;p24"/>
            <p:cNvPicPr preferRelativeResize="0"/>
            <p:nvPr/>
          </p:nvPicPr>
          <p:blipFill rotWithShape="1">
            <a:blip r:embed="rId3">
              <a:alphaModFix/>
            </a:blip>
            <a:srcRect b="3035" l="5025" r="6147" t="2081"/>
            <a:stretch/>
          </p:blipFill>
          <p:spPr>
            <a:xfrm>
              <a:off x="701045" y="2828954"/>
              <a:ext cx="1564606" cy="1799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eech" id="127" name="Google Shape;12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6378" y="2883792"/>
              <a:ext cx="1564607" cy="804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4"/>
            <p:cNvPicPr preferRelativeResize="0"/>
            <p:nvPr/>
          </p:nvPicPr>
          <p:blipFill rotWithShape="1">
            <a:blip r:embed="rId5">
              <a:alphaModFix amt="46000"/>
            </a:blip>
            <a:srcRect b="58975" l="14328" r="31866" t="22768"/>
            <a:stretch/>
          </p:blipFill>
          <p:spPr>
            <a:xfrm>
              <a:off x="1017626" y="3021120"/>
              <a:ext cx="1060007" cy="355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24"/>
          <p:cNvSpPr/>
          <p:nvPr/>
        </p:nvSpPr>
        <p:spPr>
          <a:xfrm>
            <a:off x="6096000" y="3125667"/>
            <a:ext cx="18020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rgbClr val="334D5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Heatmap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&#10;&#10;Description automatically generated" id="130" name="Google Shape;130;p24"/>
          <p:cNvPicPr preferRelativeResize="0"/>
          <p:nvPr/>
        </p:nvPicPr>
        <p:blipFill rotWithShape="1">
          <a:blip r:embed="rId3">
            <a:alphaModFix/>
          </a:blip>
          <a:srcRect b="3035" l="5025" r="6147" t="2081"/>
          <a:stretch/>
        </p:blipFill>
        <p:spPr>
          <a:xfrm>
            <a:off x="8721973" y="4072900"/>
            <a:ext cx="1060007" cy="121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5">
            <a:alphaModFix amt="46000"/>
          </a:blip>
          <a:srcRect b="58975" l="14328" r="31866" t="22768"/>
          <a:stretch/>
        </p:blipFill>
        <p:spPr>
          <a:xfrm>
            <a:off x="8916641" y="5517979"/>
            <a:ext cx="807708" cy="271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24"/>
          <p:cNvGrpSpPr/>
          <p:nvPr/>
        </p:nvGrpSpPr>
        <p:grpSpPr>
          <a:xfrm>
            <a:off x="10304458" y="4054439"/>
            <a:ext cx="1060008" cy="1613728"/>
            <a:chOff x="10090248" y="1750913"/>
            <a:chExt cx="1730845" cy="2634992"/>
          </a:xfrm>
        </p:grpSpPr>
        <p:pic>
          <p:nvPicPr>
            <p:cNvPr id="133" name="Google Shape;133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090248" y="1750913"/>
              <a:ext cx="1730845" cy="2634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4"/>
            <p:cNvSpPr/>
            <p:nvPr/>
          </p:nvSpPr>
          <p:spPr>
            <a:xfrm>
              <a:off x="10306636" y="2173878"/>
              <a:ext cx="1298068" cy="152860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Cell Tower" id="135" name="Google Shape;135;p24"/>
          <p:cNvPicPr preferRelativeResize="0"/>
          <p:nvPr/>
        </p:nvPicPr>
        <p:blipFill rotWithShape="1">
          <a:blip r:embed="rId6">
            <a:alphaModFix/>
          </a:blip>
          <a:srcRect b="7690" l="19106" r="13322" t="5824"/>
          <a:stretch/>
        </p:blipFill>
        <p:spPr>
          <a:xfrm>
            <a:off x="5618381" y="5592984"/>
            <a:ext cx="527110" cy="674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136" name="Google Shape;136;p24"/>
          <p:cNvPicPr preferRelativeResize="0"/>
          <p:nvPr/>
        </p:nvPicPr>
        <p:blipFill rotWithShape="1">
          <a:blip r:embed="rId7">
            <a:alphaModFix/>
          </a:blip>
          <a:srcRect b="7613" l="15315" r="14068" t="7618"/>
          <a:stretch/>
        </p:blipFill>
        <p:spPr>
          <a:xfrm>
            <a:off x="4722032" y="5592984"/>
            <a:ext cx="596240" cy="715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bulb" id="137" name="Google Shape;137;p24"/>
          <p:cNvPicPr preferRelativeResize="0"/>
          <p:nvPr/>
        </p:nvPicPr>
        <p:blipFill rotWithShape="1">
          <a:blip r:embed="rId8">
            <a:alphaModFix/>
          </a:blip>
          <a:srcRect b="5108" l="17407" r="19332" t="5109"/>
          <a:stretch/>
        </p:blipFill>
        <p:spPr>
          <a:xfrm>
            <a:off x="3989877" y="5592984"/>
            <a:ext cx="432048" cy="61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9">
            <a:alphaModFix/>
          </a:blip>
          <a:srcRect b="50383" l="0" r="84447" t="8723"/>
          <a:stretch/>
        </p:blipFill>
        <p:spPr>
          <a:xfrm>
            <a:off x="861771" y="5598254"/>
            <a:ext cx="633387" cy="602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9">
            <a:alphaModFix/>
          </a:blip>
          <a:srcRect b="8533" l="9007" r="71543" t="55459"/>
          <a:stretch/>
        </p:blipFill>
        <p:spPr>
          <a:xfrm>
            <a:off x="1795265" y="5592984"/>
            <a:ext cx="792089" cy="53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9">
            <a:alphaModFix/>
          </a:blip>
          <a:srcRect b="52060" l="19283" r="61016" t="3961"/>
          <a:stretch/>
        </p:blipFill>
        <p:spPr>
          <a:xfrm>
            <a:off x="2887461" y="5592984"/>
            <a:ext cx="802309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9">
            <a:alphaModFix/>
          </a:blip>
          <a:srcRect b="0" l="0" r="59875" t="-3346"/>
          <a:stretch/>
        </p:blipFill>
        <p:spPr>
          <a:xfrm>
            <a:off x="6096000" y="821045"/>
            <a:ext cx="1634044" cy="152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9">
            <a:alphaModFix/>
          </a:blip>
          <a:srcRect b="0" l="39716" r="-1" t="0"/>
          <a:stretch/>
        </p:blipFill>
        <p:spPr>
          <a:xfrm>
            <a:off x="7722235" y="649336"/>
            <a:ext cx="3015582" cy="181013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/>
          <p:nvPr/>
        </p:nvSpPr>
        <p:spPr>
          <a:xfrm flipH="1" rot="10800000">
            <a:off x="8310633" y="1246921"/>
            <a:ext cx="477979" cy="5523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drawing&#10;&#10;Description automatically generated" id="144" name="Google Shape;144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64673" y="1260311"/>
            <a:ext cx="369898" cy="49011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/>
          <p:nvPr/>
        </p:nvSpPr>
        <p:spPr>
          <a:xfrm rot="10800000">
            <a:off x="910545" y="4361372"/>
            <a:ext cx="623025" cy="601786"/>
          </a:xfrm>
          <a:prstGeom prst="rect">
            <a:avLst/>
          </a:prstGeom>
          <a:solidFill>
            <a:srgbClr val="F4F4F4"/>
          </a:solidFill>
          <a:ln cap="flat" cmpd="sng" w="1270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4"/>
          <p:cNvSpPr/>
          <p:nvPr/>
        </p:nvSpPr>
        <p:spPr>
          <a:xfrm rot="10800000">
            <a:off x="2695991" y="4361372"/>
            <a:ext cx="623025" cy="601786"/>
          </a:xfrm>
          <a:prstGeom prst="rect">
            <a:avLst/>
          </a:prstGeom>
          <a:solidFill>
            <a:srgbClr val="ED6956"/>
          </a:solidFill>
          <a:ln cap="flat" cmpd="sng" w="12700">
            <a:solidFill>
              <a:srgbClr val="ED695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/>
          <p:nvPr/>
        </p:nvSpPr>
        <p:spPr>
          <a:xfrm rot="10800000">
            <a:off x="3588714" y="4361372"/>
            <a:ext cx="623025" cy="601786"/>
          </a:xfrm>
          <a:prstGeom prst="rect">
            <a:avLst/>
          </a:prstGeom>
          <a:solidFill>
            <a:srgbClr val="A9BE75"/>
          </a:solidFill>
          <a:ln cap="flat" cmpd="sng" w="12700">
            <a:solidFill>
              <a:srgbClr val="A9BE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4"/>
          <p:cNvSpPr/>
          <p:nvPr/>
        </p:nvSpPr>
        <p:spPr>
          <a:xfrm rot="10800000">
            <a:off x="4481437" y="4361372"/>
            <a:ext cx="623025" cy="601786"/>
          </a:xfrm>
          <a:prstGeom prst="rect">
            <a:avLst/>
          </a:prstGeom>
          <a:solidFill>
            <a:srgbClr val="FFC64E"/>
          </a:solidFill>
          <a:ln cap="flat" cmpd="sng" w="12700">
            <a:solidFill>
              <a:srgbClr val="FFC64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"/>
          <p:cNvSpPr/>
          <p:nvPr/>
        </p:nvSpPr>
        <p:spPr>
          <a:xfrm rot="10800000">
            <a:off x="5374159" y="4361372"/>
            <a:ext cx="623025" cy="601786"/>
          </a:xfrm>
          <a:prstGeom prst="rect">
            <a:avLst/>
          </a:prstGeom>
          <a:solidFill>
            <a:srgbClr val="8DD0DF"/>
          </a:solidFill>
          <a:ln cap="flat" cmpd="sng" w="12700">
            <a:solidFill>
              <a:srgbClr val="8DD0D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4"/>
          <p:cNvSpPr/>
          <p:nvPr/>
        </p:nvSpPr>
        <p:spPr>
          <a:xfrm rot="10800000">
            <a:off x="1803268" y="4361372"/>
            <a:ext cx="623025" cy="601786"/>
          </a:xfrm>
          <a:prstGeom prst="rect">
            <a:avLst/>
          </a:prstGeom>
          <a:solidFill>
            <a:srgbClr val="334E5F"/>
          </a:solidFill>
          <a:ln cap="flat" cmpd="sng" w="12700">
            <a:solidFill>
              <a:srgbClr val="334E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827533" y="3959647"/>
            <a:ext cx="15969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rgbClr val="334D5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Colours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rawing&#10;&#10;Description automatically generated" id="152" name="Google Shape;152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61771" y="873292"/>
            <a:ext cx="1902604" cy="252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53" name="Google Shape;153;p24"/>
          <p:cNvPicPr preferRelativeResize="0"/>
          <p:nvPr/>
        </p:nvPicPr>
        <p:blipFill rotWithShape="1">
          <a:blip r:embed="rId10">
            <a:alphaModFix/>
          </a:blip>
          <a:srcRect b="17754" l="0" r="0" t="0"/>
          <a:stretch/>
        </p:blipFill>
        <p:spPr>
          <a:xfrm>
            <a:off x="3862161" y="996768"/>
            <a:ext cx="1004687" cy="109487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/>
          <p:nvPr/>
        </p:nvSpPr>
        <p:spPr>
          <a:xfrm>
            <a:off x="856480" y="464670"/>
            <a:ext cx="780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rgbClr val="334D5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3862161" y="497952"/>
            <a:ext cx="10823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rgbClr val="334D5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Symbol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874713" y="295593"/>
            <a:ext cx="10442575" cy="82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0" type="dt"/>
          </p:nvPr>
        </p:nvSpPr>
        <p:spPr>
          <a:xfrm>
            <a:off x="8863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4038600" y="63111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85817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26" name="Google Shape;26;p15"/>
          <p:cNvGrpSpPr/>
          <p:nvPr/>
        </p:nvGrpSpPr>
        <p:grpSpPr>
          <a:xfrm>
            <a:off x="7599885" y="4366415"/>
            <a:ext cx="1596080" cy="1900741"/>
            <a:chOff x="8077148" y="4366415"/>
            <a:chExt cx="1596080" cy="1900741"/>
          </a:xfrm>
        </p:grpSpPr>
        <p:pic>
          <p:nvPicPr>
            <p:cNvPr descr="Ein Bild, das Person, draußen, Mann, stehend enthält.&#10;&#10;Automatisch generierte Beschreibung" id="27" name="Google Shape;27;p15"/>
            <p:cNvPicPr preferRelativeResize="0"/>
            <p:nvPr/>
          </p:nvPicPr>
          <p:blipFill rotWithShape="1">
            <a:blip r:embed="rId2">
              <a:alphaModFix/>
            </a:blip>
            <a:srcRect b="14001" l="27842" r="12259" t="-699"/>
            <a:stretch/>
          </p:blipFill>
          <p:spPr>
            <a:xfrm>
              <a:off x="8155641" y="4366415"/>
              <a:ext cx="1439095" cy="1440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8" name="Google Shape;28;p15"/>
            <p:cNvSpPr txBox="1"/>
            <p:nvPr/>
          </p:nvSpPr>
          <p:spPr>
            <a:xfrm>
              <a:off x="8077148" y="5805532"/>
              <a:ext cx="1596080" cy="461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Marius Wehrle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PhD Theoretical  chemistry, EPFL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" name="Google Shape;29;p15"/>
          <p:cNvGrpSpPr/>
          <p:nvPr/>
        </p:nvGrpSpPr>
        <p:grpSpPr>
          <a:xfrm>
            <a:off x="9733737" y="4366415"/>
            <a:ext cx="1593826" cy="1893908"/>
            <a:chOff x="9940674" y="1213509"/>
            <a:chExt cx="1593826" cy="1893908"/>
          </a:xfrm>
        </p:grpSpPr>
        <p:pic>
          <p:nvPicPr>
            <p:cNvPr descr="Ein Bild, das Bett, drinnen, legend, Frau enthält.&#10;&#10;Automatisch generierte Beschreibung" id="30" name="Google Shape;30;p15"/>
            <p:cNvPicPr preferRelativeResize="0"/>
            <p:nvPr/>
          </p:nvPicPr>
          <p:blipFill rotWithShape="1">
            <a:blip r:embed="rId3">
              <a:alphaModFix/>
            </a:blip>
            <a:srcRect b="0" l="26811" r="8456" t="2845"/>
            <a:stretch/>
          </p:blipFill>
          <p:spPr>
            <a:xfrm rot="-5400000">
              <a:off x="10018039" y="1213057"/>
              <a:ext cx="1439096" cy="1440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1" name="Google Shape;31;p15"/>
            <p:cNvSpPr txBox="1"/>
            <p:nvPr/>
          </p:nvSpPr>
          <p:spPr>
            <a:xfrm>
              <a:off x="9940674" y="2645793"/>
              <a:ext cx="1593826" cy="461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Katharina Ceesay-Seitz MSc Embedded Systems,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TU Wien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2" name="Google Shape;32;p15"/>
          <p:cNvGrpSpPr/>
          <p:nvPr/>
        </p:nvGrpSpPr>
        <p:grpSpPr>
          <a:xfrm>
            <a:off x="3156883" y="4366415"/>
            <a:ext cx="1596081" cy="1931518"/>
            <a:chOff x="2641983" y="4366415"/>
            <a:chExt cx="1596081" cy="1931518"/>
          </a:xfrm>
        </p:grpSpPr>
        <p:pic>
          <p:nvPicPr>
            <p:cNvPr descr="Ein Bild, das Person, Mann, drinnen, Brille enthält.&#10;&#10;Automatisch generierte Beschreibung" id="33" name="Google Shape;33;p15"/>
            <p:cNvPicPr preferRelativeResize="0"/>
            <p:nvPr/>
          </p:nvPicPr>
          <p:blipFill rotWithShape="1">
            <a:blip r:embed="rId4">
              <a:alphaModFix/>
            </a:blip>
            <a:srcRect b="31857" l="0" r="0" t="1654"/>
            <a:stretch/>
          </p:blipFill>
          <p:spPr>
            <a:xfrm>
              <a:off x="2720023" y="4366415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4" name="Google Shape;34;p15"/>
            <p:cNvSpPr txBox="1"/>
            <p:nvPr/>
          </p:nvSpPr>
          <p:spPr>
            <a:xfrm>
              <a:off x="2641983" y="5836309"/>
              <a:ext cx="1596081" cy="461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Nicolin Dora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Junior Security Analyst, Swisscom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5" name="Google Shape;35;p15"/>
          <p:cNvGrpSpPr/>
          <p:nvPr/>
        </p:nvGrpSpPr>
        <p:grpSpPr>
          <a:xfrm>
            <a:off x="5290737" y="4366415"/>
            <a:ext cx="1771375" cy="1945893"/>
            <a:chOff x="6272905" y="4366415"/>
            <a:chExt cx="1771375" cy="1945893"/>
          </a:xfrm>
        </p:grpSpPr>
        <p:pic>
          <p:nvPicPr>
            <p:cNvPr id="36" name="Google Shape;36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38592" y="4366415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7" name="Google Shape;37;p15"/>
            <p:cNvSpPr txBox="1"/>
            <p:nvPr/>
          </p:nvSpPr>
          <p:spPr>
            <a:xfrm>
              <a:off x="6272905" y="5850684"/>
              <a:ext cx="17713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Marta Pedrini</a:t>
              </a:r>
              <a:endParaRPr b="0" i="0" sz="800" u="none" cap="none" strike="noStrike">
                <a:solidFill>
                  <a:srgbClr val="324D5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MSc Mechanical Engineering, 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ETH Zürich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8" name="Google Shape;38;p15"/>
          <p:cNvGrpSpPr/>
          <p:nvPr/>
        </p:nvGrpSpPr>
        <p:grpSpPr>
          <a:xfrm>
            <a:off x="5398804" y="1460113"/>
            <a:ext cx="1440000" cy="1992620"/>
            <a:chOff x="752323" y="4181490"/>
            <a:chExt cx="1440000" cy="1992620"/>
          </a:xfrm>
        </p:grpSpPr>
        <p:pic>
          <p:nvPicPr>
            <p:cNvPr id="39" name="Google Shape;39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2323" y="4181490"/>
              <a:ext cx="1439094" cy="1439094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0" name="Google Shape;40;p15"/>
            <p:cNvSpPr/>
            <p:nvPr/>
          </p:nvSpPr>
          <p:spPr>
            <a:xfrm>
              <a:off x="752323" y="5589375"/>
              <a:ext cx="14400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Martina Damiani</a:t>
              </a:r>
              <a:endParaRPr b="0" i="0" sz="800" u="none" cap="none" strike="noStrike">
                <a:solidFill>
                  <a:srgbClr val="324D5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BSc Business Administration, University of St. Gallen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" name="Google Shape;41;p15"/>
          <p:cNvGrpSpPr/>
          <p:nvPr/>
        </p:nvGrpSpPr>
        <p:grpSpPr>
          <a:xfrm>
            <a:off x="7599885" y="1460113"/>
            <a:ext cx="1440000" cy="1931518"/>
            <a:chOff x="2554694" y="4181037"/>
            <a:chExt cx="1440000" cy="1931518"/>
          </a:xfrm>
        </p:grpSpPr>
        <p:pic>
          <p:nvPicPr>
            <p:cNvPr id="42" name="Google Shape;42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54694" y="418103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3" name="Google Shape;43;p15"/>
            <p:cNvSpPr txBox="1"/>
            <p:nvPr/>
          </p:nvSpPr>
          <p:spPr>
            <a:xfrm>
              <a:off x="2554694" y="5650931"/>
              <a:ext cx="14400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Florian Gasser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PhD Management, 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University of St. Gallen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4" name="Google Shape;44;p15"/>
          <p:cNvGrpSpPr/>
          <p:nvPr/>
        </p:nvGrpSpPr>
        <p:grpSpPr>
          <a:xfrm>
            <a:off x="9881845" y="1460113"/>
            <a:ext cx="1441366" cy="2023851"/>
            <a:chOff x="10086964" y="4181037"/>
            <a:chExt cx="1441366" cy="2023851"/>
          </a:xfrm>
        </p:grpSpPr>
        <p:pic>
          <p:nvPicPr>
            <p:cNvPr id="45" name="Google Shape;45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089234" y="4181037"/>
              <a:ext cx="1439096" cy="1439096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6" name="Google Shape;46;p15"/>
            <p:cNvSpPr txBox="1"/>
            <p:nvPr/>
          </p:nvSpPr>
          <p:spPr>
            <a:xfrm>
              <a:off x="10086964" y="5620153"/>
              <a:ext cx="14400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Alessandra Cerutti</a:t>
              </a:r>
              <a:endParaRPr b="0" i="0" sz="800" u="none" cap="none" strike="noStrike">
                <a:solidFill>
                  <a:srgbClr val="324D5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BSc Business Administration, University of St. Gallen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7" name="Google Shape;47;p15"/>
          <p:cNvSpPr txBox="1"/>
          <p:nvPr/>
        </p:nvSpPr>
        <p:spPr>
          <a:xfrm>
            <a:off x="6121257" y="1052630"/>
            <a:ext cx="5224180" cy="400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de-DE" sz="20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BUSINESS DEVELOPMENT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" name="Google Shape;48;p15"/>
          <p:cNvSpPr txBox="1"/>
          <p:nvPr/>
        </p:nvSpPr>
        <p:spPr>
          <a:xfrm>
            <a:off x="6096000" y="3894122"/>
            <a:ext cx="522417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de-DE" sz="20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TECHNOLOGY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" name="Google Shape;49;p15"/>
          <p:cNvSpPr txBox="1"/>
          <p:nvPr/>
        </p:nvSpPr>
        <p:spPr>
          <a:xfrm>
            <a:off x="583920" y="1343833"/>
            <a:ext cx="4169044" cy="19950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</a:pPr>
            <a:r>
              <a:rPr b="1" i="0" lang="de-DE" sz="2800" u="none" cap="none" strike="noStrike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b="1" i="0" lang="de-DE" sz="2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Versus Virus Fund </a:t>
            </a:r>
            <a:r>
              <a:rPr b="0" i="0" lang="de-DE" sz="2400" u="none" cap="none" strike="noStrike">
                <a:solidFill>
                  <a:srgbClr val="324D5F"/>
                </a:solidFill>
                <a:latin typeface="Montserrat"/>
                <a:ea typeface="Montserrat"/>
                <a:cs typeface="Montserrat"/>
                <a:sym typeface="Montserrat"/>
              </a:rPr>
              <a:t>Financial Support Award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logo&#10;&#10;Description automatically generated" id="50" name="Google Shape;50;p15"/>
          <p:cNvPicPr preferRelativeResize="0"/>
          <p:nvPr/>
        </p:nvPicPr>
        <p:blipFill rotWithShape="1">
          <a:blip r:embed="rId9">
            <a:alphaModFix/>
          </a:blip>
          <a:srcRect b="30496" l="18661" r="18402" t="27546"/>
          <a:stretch/>
        </p:blipFill>
        <p:spPr>
          <a:xfrm>
            <a:off x="1684720" y="2193582"/>
            <a:ext cx="3239106" cy="1420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51;p15"/>
          <p:cNvGrpSpPr/>
          <p:nvPr/>
        </p:nvGrpSpPr>
        <p:grpSpPr>
          <a:xfrm>
            <a:off x="1023028" y="4373128"/>
            <a:ext cx="1596082" cy="1924804"/>
            <a:chOff x="2942523" y="3638629"/>
            <a:chExt cx="1596082" cy="1924804"/>
          </a:xfrm>
        </p:grpSpPr>
        <p:pic>
          <p:nvPicPr>
            <p:cNvPr id="52" name="Google Shape;52;p15"/>
            <p:cNvPicPr preferRelativeResize="0"/>
            <p:nvPr/>
          </p:nvPicPr>
          <p:blipFill rotWithShape="1">
            <a:blip r:embed="rId10">
              <a:alphaModFix/>
            </a:blip>
            <a:srcRect b="32818" l="1276" r="2820" t="316"/>
            <a:stretch/>
          </p:blipFill>
          <p:spPr>
            <a:xfrm>
              <a:off x="3050347" y="3638629"/>
              <a:ext cx="1358646" cy="1420918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53" name="Google Shape;53;p15"/>
            <p:cNvSpPr txBox="1"/>
            <p:nvPr/>
          </p:nvSpPr>
          <p:spPr>
            <a:xfrm>
              <a:off x="2942523" y="5101809"/>
              <a:ext cx="15960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Sven Brieden,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de-DE" sz="800" u="none" cap="none" strike="noStrike">
                  <a:solidFill>
                    <a:srgbClr val="324D5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MSc Physics, Philips University Marburg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74713" y="295593"/>
            <a:ext cx="10442575" cy="93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874713" y="1449387"/>
            <a:ext cx="10442576" cy="485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0" type="dt"/>
          </p:nvPr>
        </p:nvSpPr>
        <p:spPr>
          <a:xfrm>
            <a:off x="8863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1" type="ftr"/>
          </p:nvPr>
        </p:nvSpPr>
        <p:spPr>
          <a:xfrm>
            <a:off x="4038600" y="63111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8572100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874713" y="1709738"/>
            <a:ext cx="10442576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6000"/>
              <a:buFont typeface="Montserrat ExtraBold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" type="body"/>
          </p:nvPr>
        </p:nvSpPr>
        <p:spPr>
          <a:xfrm>
            <a:off x="874713" y="4589463"/>
            <a:ext cx="1044257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D949B"/>
              </a:buClr>
              <a:buSzPts val="2400"/>
              <a:buNone/>
              <a:defRPr sz="2400">
                <a:solidFill>
                  <a:srgbClr val="8D949B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949B"/>
              </a:buClr>
              <a:buSzPts val="2000"/>
              <a:buNone/>
              <a:defRPr sz="2000">
                <a:solidFill>
                  <a:srgbClr val="8D949B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949B"/>
              </a:buClr>
              <a:buSzPts val="1800"/>
              <a:buNone/>
              <a:defRPr sz="1800">
                <a:solidFill>
                  <a:srgbClr val="8D949B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949B"/>
              </a:buClr>
              <a:buSzPts val="1600"/>
              <a:buNone/>
              <a:defRPr sz="1600">
                <a:solidFill>
                  <a:srgbClr val="8D949B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949B"/>
              </a:buClr>
              <a:buSzPts val="1600"/>
              <a:buNone/>
              <a:defRPr sz="1600">
                <a:solidFill>
                  <a:srgbClr val="8D949B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949B"/>
              </a:buClr>
              <a:buSzPts val="1600"/>
              <a:buNone/>
              <a:defRPr sz="1600">
                <a:solidFill>
                  <a:srgbClr val="8D949B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949B"/>
              </a:buClr>
              <a:buSzPts val="1600"/>
              <a:buNone/>
              <a:defRPr sz="1600">
                <a:solidFill>
                  <a:srgbClr val="8D949B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949B"/>
              </a:buClr>
              <a:buSzPts val="1600"/>
              <a:buNone/>
              <a:defRPr sz="1600">
                <a:solidFill>
                  <a:srgbClr val="8D949B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949B"/>
              </a:buClr>
              <a:buSzPts val="1600"/>
              <a:buNone/>
              <a:defRPr sz="1600">
                <a:solidFill>
                  <a:srgbClr val="8D949B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0" type="dt"/>
          </p:nvPr>
        </p:nvSpPr>
        <p:spPr>
          <a:xfrm>
            <a:off x="8863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1" type="ftr"/>
          </p:nvPr>
        </p:nvSpPr>
        <p:spPr>
          <a:xfrm>
            <a:off x="4038600" y="63111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572100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874713" y="512763"/>
            <a:ext cx="10442574" cy="426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874713" y="1690687"/>
            <a:ext cx="5122862" cy="814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874713" y="2505075"/>
            <a:ext cx="512286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Char char="•"/>
              <a:defRPr sz="16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3" type="body"/>
          </p:nvPr>
        </p:nvSpPr>
        <p:spPr>
          <a:xfrm>
            <a:off x="6194424" y="1690687"/>
            <a:ext cx="5122863" cy="814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863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111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572100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4" name="Google Shape;74;p18"/>
          <p:cNvSpPr txBox="1"/>
          <p:nvPr>
            <p:ph idx="4" type="body"/>
          </p:nvPr>
        </p:nvSpPr>
        <p:spPr>
          <a:xfrm>
            <a:off x="6194426" y="2505075"/>
            <a:ext cx="512286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Char char="•"/>
              <a:defRPr sz="16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839788" y="418700"/>
            <a:ext cx="3932237" cy="992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3200"/>
              <a:buFont typeface="Montserrat Extra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2400"/>
              <a:buChar char="•"/>
              <a:defRPr sz="2400"/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 sz="18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9"/>
          <p:cNvSpPr txBox="1"/>
          <p:nvPr>
            <p:ph idx="10" type="dt"/>
          </p:nvPr>
        </p:nvSpPr>
        <p:spPr>
          <a:xfrm>
            <a:off x="8863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1" type="ftr"/>
          </p:nvPr>
        </p:nvSpPr>
        <p:spPr>
          <a:xfrm>
            <a:off x="4038600" y="63111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572100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839788" y="418700"/>
            <a:ext cx="3932237" cy="992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3200"/>
              <a:buFont typeface="Montserrat Extra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34D5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20"/>
          <p:cNvSpPr txBox="1"/>
          <p:nvPr>
            <p:ph idx="10" type="dt"/>
          </p:nvPr>
        </p:nvSpPr>
        <p:spPr>
          <a:xfrm>
            <a:off x="8863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1" type="ftr"/>
          </p:nvPr>
        </p:nvSpPr>
        <p:spPr>
          <a:xfrm>
            <a:off x="4038600" y="63111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572100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874713" y="526600"/>
            <a:ext cx="10442575" cy="407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 rot="5400000">
            <a:off x="3666334" y="-1342232"/>
            <a:ext cx="4859337" cy="1044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0" type="dt"/>
          </p:nvPr>
        </p:nvSpPr>
        <p:spPr>
          <a:xfrm>
            <a:off x="8863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1" type="ftr"/>
          </p:nvPr>
        </p:nvSpPr>
        <p:spPr>
          <a:xfrm>
            <a:off x="4038600" y="63111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572100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>
            <p:ph idx="2" type="dgm"/>
          </p:nvPr>
        </p:nvSpPr>
        <p:spPr>
          <a:xfrm>
            <a:off x="8126119" y="1443718"/>
            <a:ext cx="3189181" cy="1443521"/>
          </a:xfrm>
          <a:prstGeom prst="roundRect">
            <a:avLst>
              <a:gd fmla="val 16667" name="adj"/>
            </a:avLst>
          </a:prstGeom>
          <a:solidFill>
            <a:srgbClr val="FFDFA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4D5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2"/>
          <p:cNvSpPr/>
          <p:nvPr>
            <p:ph idx="3" type="dgm"/>
          </p:nvPr>
        </p:nvSpPr>
        <p:spPr>
          <a:xfrm>
            <a:off x="4500416" y="1443718"/>
            <a:ext cx="3189181" cy="1443521"/>
          </a:xfrm>
          <a:prstGeom prst="roundRect">
            <a:avLst>
              <a:gd fmla="val 16667" name="adj"/>
            </a:avLst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4D5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/>
          <p:nvPr>
            <p:ph idx="4" type="dgm"/>
          </p:nvPr>
        </p:nvSpPr>
        <p:spPr>
          <a:xfrm>
            <a:off x="888549" y="1443718"/>
            <a:ext cx="3189181" cy="1443521"/>
          </a:xfrm>
          <a:prstGeom prst="roundRect">
            <a:avLst>
              <a:gd fmla="val 16667" name="adj"/>
            </a:avLst>
          </a:prstGeom>
          <a:solidFill>
            <a:srgbClr val="F8BDB6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4D5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874713" y="295594"/>
            <a:ext cx="10442575" cy="84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0" type="dt"/>
          </p:nvPr>
        </p:nvSpPr>
        <p:spPr>
          <a:xfrm>
            <a:off x="874713" y="63087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1" type="ftr"/>
          </p:nvPr>
        </p:nvSpPr>
        <p:spPr>
          <a:xfrm>
            <a:off x="4038600" y="63087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572100" y="632077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Lightbulb" id="103" name="Google Shape;10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2012" y="1838360"/>
            <a:ext cx="682960" cy="682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104" name="Google Shape;1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4333" y="1757647"/>
            <a:ext cx="844387" cy="844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05" name="Google Shape;1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6525" y="1757647"/>
            <a:ext cx="815564" cy="81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872725" y="3448314"/>
            <a:ext cx="10442575" cy="252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2000"/>
              <a:buFont typeface="Arial"/>
              <a:buChar char="•"/>
              <a:defRPr b="0" i="0" sz="20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5" type="body"/>
          </p:nvPr>
        </p:nvSpPr>
        <p:spPr>
          <a:xfrm>
            <a:off x="1077471" y="1792323"/>
            <a:ext cx="2078374" cy="87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6" type="body"/>
          </p:nvPr>
        </p:nvSpPr>
        <p:spPr>
          <a:xfrm>
            <a:off x="4691579" y="1792323"/>
            <a:ext cx="2078374" cy="87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7" type="body"/>
          </p:nvPr>
        </p:nvSpPr>
        <p:spPr>
          <a:xfrm>
            <a:off x="8314879" y="1792323"/>
            <a:ext cx="2078374" cy="87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74713" y="295593"/>
            <a:ext cx="10442575" cy="93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3400"/>
              <a:buFont typeface="Montserrat ExtraBold"/>
              <a:buNone/>
              <a:defRPr b="1" i="0" sz="3400" u="none" cap="none" strike="noStrike">
                <a:solidFill>
                  <a:srgbClr val="334D5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74713" y="1449387"/>
            <a:ext cx="10442576" cy="485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4D5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34D5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D5E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34D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86325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111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572100" y="63111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4D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orient="horz" pos="323">
          <p15:clr>
            <a:srgbClr val="F26B43"/>
          </p15:clr>
        </p15:guide>
        <p15:guide id="3" orient="horz" pos="913">
          <p15:clr>
            <a:srgbClr val="F26B43"/>
          </p15:clr>
        </p15:guide>
        <p15:guide id="4" pos="3840">
          <p15:clr>
            <a:srgbClr val="F26B43"/>
          </p15:clr>
        </p15:guide>
        <p15:guide id="5" pos="551">
          <p15:clr>
            <a:srgbClr val="F26B43"/>
          </p15:clr>
        </p15:guide>
        <p15:guide id="6" pos="7129">
          <p15:clr>
            <a:srgbClr val="F26B43"/>
          </p15:clr>
        </p15:guide>
        <p15:guide id="7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10" Type="http://schemas.openxmlformats.org/officeDocument/2006/relationships/image" Target="../media/image34.png"/><Relationship Id="rId9" Type="http://schemas.openxmlformats.org/officeDocument/2006/relationships/image" Target="../media/image20.jp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Relationship Id="rId4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384216f36_0_32"/>
          <p:cNvSpPr txBox="1"/>
          <p:nvPr/>
        </p:nvSpPr>
        <p:spPr>
          <a:xfrm>
            <a:off x="735875" y="353775"/>
            <a:ext cx="104427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6000">
                <a:solidFill>
                  <a:srgbClr val="334D5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Algorithm </a:t>
            </a:r>
            <a:endParaRPr b="1" sz="6000">
              <a:solidFill>
                <a:srgbClr val="334D5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6000">
                <a:solidFill>
                  <a:srgbClr val="334D5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development</a:t>
            </a:r>
            <a:endParaRPr b="1" sz="6000">
              <a:solidFill>
                <a:srgbClr val="334D5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2" name="Google Shape;162;g9384216f36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250" y="532625"/>
            <a:ext cx="3079525" cy="57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9384216f36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550" y="2449200"/>
            <a:ext cx="4175776" cy="42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874713" y="295593"/>
            <a:ext cx="10442575" cy="93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4D5E"/>
              </a:buClr>
              <a:buSzPts val="1800"/>
              <a:buNone/>
            </a:pPr>
            <a:r>
              <a:rPr lang="de-DE"/>
              <a:t>A</a:t>
            </a:r>
            <a:r>
              <a:rPr lang="de-DE"/>
              <a:t>lgorithm: </a:t>
            </a:r>
            <a:r>
              <a:rPr lang="de-DE"/>
              <a:t>Calculation</a:t>
            </a:r>
            <a:endParaRPr/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705867" y="939669"/>
            <a:ext cx="376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D949B"/>
              </a:buClr>
              <a:buSzPts val="2400"/>
              <a:buNone/>
            </a:pPr>
            <a:r>
              <a:rPr lang="de-DE"/>
              <a:t>first idea</a:t>
            </a:r>
            <a:endParaRPr/>
          </a:p>
        </p:txBody>
      </p:sp>
      <p:pic>
        <p:nvPicPr>
          <p:cNvPr id="170" name="Google Shape;17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9994"/>
            <a:ext cx="11887201" cy="339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9857752" y="-1506"/>
            <a:ext cx="2308846" cy="21398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2" name="Google Shape;172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>
            <a:off x="9636843" y="85419"/>
            <a:ext cx="2313464" cy="21398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3" name="Google Shape;173;p5"/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>
            <a:off x="9358152" y="169069"/>
            <a:ext cx="2308846" cy="21398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4" name="Google Shape;174;p5"/>
          <p:cNvPicPr preferRelativeResize="0"/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9044827" y="309069"/>
            <a:ext cx="2308846" cy="21398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5"/>
          <p:cNvPicPr preferRelativeResize="0"/>
          <p:nvPr/>
        </p:nvPicPr>
        <p:blipFill>
          <a:blip r:embed="rId8">
            <a:alphaModFix amt="72000"/>
          </a:blip>
          <a:stretch>
            <a:fillRect/>
          </a:stretch>
        </p:blipFill>
        <p:spPr>
          <a:xfrm>
            <a:off x="8755036" y="441850"/>
            <a:ext cx="2253414" cy="2139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9">
            <a:alphaModFix/>
          </a:blip>
          <a:srcRect b="22027" l="0" r="25144" t="0"/>
          <a:stretch/>
        </p:blipFill>
        <p:spPr>
          <a:xfrm>
            <a:off x="4582855" y="4639300"/>
            <a:ext cx="7367442" cy="21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/>
          <p:cNvPicPr preferRelativeResize="0"/>
          <p:nvPr/>
        </p:nvPicPr>
        <p:blipFill rotWithShape="1">
          <a:blip r:embed="rId10">
            <a:alphaModFix amt="90000"/>
          </a:blip>
          <a:srcRect b="20802" l="6821" r="20377" t="46683"/>
          <a:stretch/>
        </p:blipFill>
        <p:spPr>
          <a:xfrm>
            <a:off x="152395" y="4876350"/>
            <a:ext cx="4122755" cy="18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5ea7a8ee3_0_6"/>
          <p:cNvSpPr txBox="1"/>
          <p:nvPr>
            <p:ph type="title"/>
          </p:nvPr>
        </p:nvSpPr>
        <p:spPr>
          <a:xfrm>
            <a:off x="874713" y="295593"/>
            <a:ext cx="104427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>
                <a:solidFill>
                  <a:schemeClr val="dk1"/>
                </a:solidFill>
              </a:rPr>
              <a:t>Algorithm: Calculation</a:t>
            </a:r>
            <a:endParaRPr/>
          </a:p>
        </p:txBody>
      </p:sp>
      <p:sp>
        <p:nvSpPr>
          <p:cNvPr id="183" name="Google Shape;183;g95ea7a8ee3_0_6"/>
          <p:cNvSpPr txBox="1"/>
          <p:nvPr>
            <p:ph idx="1" type="body"/>
          </p:nvPr>
        </p:nvSpPr>
        <p:spPr>
          <a:xfrm>
            <a:off x="705878" y="939675"/>
            <a:ext cx="5074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D949B"/>
              </a:buClr>
              <a:buSzPts val="2400"/>
              <a:buNone/>
            </a:pPr>
            <a:r>
              <a:rPr lang="de-DE"/>
              <a:t>with normalization</a:t>
            </a:r>
            <a:endParaRPr/>
          </a:p>
        </p:txBody>
      </p:sp>
      <p:pic>
        <p:nvPicPr>
          <p:cNvPr id="184" name="Google Shape;184;g95ea7a8ee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" y="1737016"/>
            <a:ext cx="12191999" cy="449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5ea7a8ee3_0_21"/>
          <p:cNvSpPr txBox="1"/>
          <p:nvPr>
            <p:ph type="title"/>
          </p:nvPr>
        </p:nvSpPr>
        <p:spPr>
          <a:xfrm>
            <a:off x="874713" y="295593"/>
            <a:ext cx="104427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>
                <a:solidFill>
                  <a:schemeClr val="dk1"/>
                </a:solidFill>
              </a:rPr>
              <a:t>Algorithm: Calculation</a:t>
            </a:r>
            <a:endParaRPr/>
          </a:p>
        </p:txBody>
      </p:sp>
      <p:sp>
        <p:nvSpPr>
          <p:cNvPr id="190" name="Google Shape;190;g95ea7a8ee3_0_21"/>
          <p:cNvSpPr txBox="1"/>
          <p:nvPr>
            <p:ph idx="1" type="body"/>
          </p:nvPr>
        </p:nvSpPr>
        <p:spPr>
          <a:xfrm>
            <a:off x="705867" y="939669"/>
            <a:ext cx="376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D949B"/>
              </a:buClr>
              <a:buSzPts val="2400"/>
              <a:buNone/>
            </a:pPr>
            <a:r>
              <a:rPr lang="de-DE"/>
              <a:t>further ideas</a:t>
            </a:r>
            <a:endParaRPr/>
          </a:p>
        </p:txBody>
      </p:sp>
      <p:pic>
        <p:nvPicPr>
          <p:cNvPr id="191" name="Google Shape;191;g95ea7a8ee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2750"/>
            <a:ext cx="12192002" cy="46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5ea7a8ee3_0_32"/>
          <p:cNvSpPr txBox="1"/>
          <p:nvPr>
            <p:ph type="title"/>
          </p:nvPr>
        </p:nvSpPr>
        <p:spPr>
          <a:xfrm>
            <a:off x="874713" y="295593"/>
            <a:ext cx="10442700" cy="93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Algorithm: Calculation</a:t>
            </a:r>
            <a:endParaRPr/>
          </a:p>
        </p:txBody>
      </p:sp>
      <p:pic>
        <p:nvPicPr>
          <p:cNvPr id="198" name="Google Shape;198;g95ea7a8ee3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63" y="976475"/>
            <a:ext cx="11585875" cy="2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95ea7a8ee3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75" y="3734868"/>
            <a:ext cx="11585857" cy="2802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5ea7a8ee3_1_8"/>
          <p:cNvSpPr txBox="1"/>
          <p:nvPr>
            <p:ph type="title"/>
          </p:nvPr>
        </p:nvSpPr>
        <p:spPr>
          <a:xfrm>
            <a:off x="874713" y="295593"/>
            <a:ext cx="10442700" cy="93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Algorithm: Calculation</a:t>
            </a:r>
            <a:endParaRPr/>
          </a:p>
        </p:txBody>
      </p:sp>
      <p:pic>
        <p:nvPicPr>
          <p:cNvPr id="206" name="Google Shape;206;g95ea7a8ee3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63" y="976475"/>
            <a:ext cx="11585875" cy="2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95ea7a8ee3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75" y="3746942"/>
            <a:ext cx="11585857" cy="2802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9384216f36_0_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143000" y="1258551"/>
            <a:ext cx="10215702" cy="37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9384216f36_0_8"/>
          <p:cNvSpPr txBox="1"/>
          <p:nvPr>
            <p:ph type="title"/>
          </p:nvPr>
        </p:nvSpPr>
        <p:spPr>
          <a:xfrm>
            <a:off x="874713" y="295593"/>
            <a:ext cx="104427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>
                <a:solidFill>
                  <a:schemeClr val="dk1"/>
                </a:solidFill>
              </a:rPr>
              <a:t>Algorithm: Conclusion</a:t>
            </a:r>
            <a:endParaRPr/>
          </a:p>
        </p:txBody>
      </p:sp>
      <p:pic>
        <p:nvPicPr>
          <p:cNvPr id="214" name="Google Shape;214;g9384216f36_0_8"/>
          <p:cNvPicPr preferRelativeResize="0"/>
          <p:nvPr/>
        </p:nvPicPr>
        <p:blipFill rotWithShape="1">
          <a:blip r:embed="rId3">
            <a:alphaModFix/>
          </a:blip>
          <a:srcRect b="0" l="0" r="27536" t="0"/>
          <a:stretch/>
        </p:blipFill>
        <p:spPr>
          <a:xfrm>
            <a:off x="1143000" y="1258550"/>
            <a:ext cx="7402498" cy="37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9384216f3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825" y="2004953"/>
            <a:ext cx="426775" cy="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9384216f3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825" y="2697028"/>
            <a:ext cx="426775" cy="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9384216f3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826" y="1312903"/>
            <a:ext cx="426775" cy="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9384216f3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825" y="3976753"/>
            <a:ext cx="426775" cy="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9384216f36_0_8"/>
          <p:cNvPicPr preferRelativeResize="0"/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>
            <a:off x="5341325" y="2751303"/>
            <a:ext cx="426775" cy="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9384216f36_0_8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392325" y="3976753"/>
            <a:ext cx="426775" cy="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9384216f36_0_8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7962350" y="1694578"/>
            <a:ext cx="426776" cy="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9384216f36_0_8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6950750" y="2842303"/>
            <a:ext cx="426776" cy="4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9384216f36_0_8"/>
          <p:cNvSpPr txBox="1"/>
          <p:nvPr/>
        </p:nvSpPr>
        <p:spPr>
          <a:xfrm>
            <a:off x="1171350" y="5226950"/>
            <a:ext cx="83757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Montserrat Medium"/>
                <a:ea typeface="Montserrat Medium"/>
                <a:cs typeface="Montserrat Medium"/>
                <a:sym typeface="Montserrat Medium"/>
              </a:rPr>
              <a:t>Next steps: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de-DE">
                <a:latin typeface="Montserrat Medium"/>
                <a:ea typeface="Montserrat Medium"/>
                <a:cs typeface="Montserrat Medium"/>
                <a:sym typeface="Montserrat Medium"/>
              </a:rPr>
              <a:t>Extend the analysis over whole Switzerland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de-DE">
                <a:latin typeface="Montserrat Medium"/>
                <a:ea typeface="Montserrat Medium"/>
                <a:cs typeface="Montserrat Medium"/>
                <a:sym typeface="Montserrat Medium"/>
              </a:rPr>
              <a:t>Using new feature Swisscom: Grouping tiles with information in one request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de-DE">
                <a:latin typeface="Montserrat Medium"/>
                <a:ea typeface="Montserrat Medium"/>
                <a:cs typeface="Montserrat Medium"/>
                <a:sym typeface="Montserrat Medium"/>
              </a:rPr>
              <a:t>Design a model that also processes geo- and temporal information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de-DE">
                <a:latin typeface="Montserrat Medium"/>
                <a:ea typeface="Montserrat Medium"/>
                <a:cs typeface="Montserrat Medium"/>
                <a:sym typeface="Montserrat Medium"/>
              </a:rPr>
              <a:t>Study Prediction-</a:t>
            </a:r>
            <a:r>
              <a:rPr lang="de-DE">
                <a:latin typeface="Montserrat Medium"/>
                <a:ea typeface="Montserrat Medium"/>
                <a:cs typeface="Montserrat Medium"/>
                <a:sym typeface="Montserrat Medium"/>
              </a:rPr>
              <a:t>Algorithms to go forward in time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Crowdy Colors">
      <a:dk1>
        <a:srgbClr val="334D5E"/>
      </a:dk1>
      <a:lt1>
        <a:srgbClr val="FFFFFF"/>
      </a:lt1>
      <a:dk2>
        <a:srgbClr val="334D5E"/>
      </a:dk2>
      <a:lt2>
        <a:srgbClr val="F4F4F4"/>
      </a:lt2>
      <a:accent1>
        <a:srgbClr val="FFC54D"/>
      </a:accent1>
      <a:accent2>
        <a:srgbClr val="8DCFDE"/>
      </a:accent2>
      <a:accent3>
        <a:srgbClr val="A8BD74"/>
      </a:accent3>
      <a:accent4>
        <a:srgbClr val="EC6956"/>
      </a:accent4>
      <a:accent5>
        <a:srgbClr val="334D5E"/>
      </a:accent5>
      <a:accent6>
        <a:srgbClr val="F4F4F4"/>
      </a:accent6>
      <a:hlink>
        <a:srgbClr val="FFC54D"/>
      </a:hlink>
      <a:folHlink>
        <a:srgbClr val="8DCF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2020-08-30T14:24:09Z</dcterms:created>
  <dc:creator>Cerutti, AlessandraEliviaEugenia</dc:creator>
</cp:coreProperties>
</file>